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9"/>
  </p:notesMasterIdLst>
  <p:sldIdLst>
    <p:sldId id="859" r:id="rId2"/>
    <p:sldId id="1140" r:id="rId3"/>
    <p:sldId id="1142" r:id="rId4"/>
    <p:sldId id="1153" r:id="rId5"/>
    <p:sldId id="1154" r:id="rId6"/>
    <p:sldId id="1155" r:id="rId7"/>
    <p:sldId id="1143" r:id="rId8"/>
    <p:sldId id="1156" r:id="rId9"/>
    <p:sldId id="1157" r:id="rId10"/>
    <p:sldId id="1144" r:id="rId11"/>
    <p:sldId id="1158" r:id="rId12"/>
    <p:sldId id="1159" r:id="rId13"/>
    <p:sldId id="1160" r:id="rId14"/>
    <p:sldId id="1161" r:id="rId15"/>
    <p:sldId id="1162" r:id="rId16"/>
    <p:sldId id="1145" r:id="rId17"/>
    <p:sldId id="1163" r:id="rId18"/>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9B97A"/>
    <a:srgbClr val="1EB26A"/>
    <a:srgbClr val="E3F2E7"/>
    <a:srgbClr val="FF0000"/>
    <a:srgbClr val="8DC369"/>
    <a:srgbClr val="009900"/>
    <a:srgbClr val="62812B"/>
    <a:srgbClr val="A0C83C"/>
    <a:srgbClr val="006C45"/>
    <a:srgbClr val="009B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110" d="100"/>
          <a:sy n="110" d="100"/>
        </p:scale>
        <p:origin x="432"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2025/9/17</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初中英语阅读组合训练 九年级</a:t>
            </a:r>
            <a:r>
              <a:rPr lang="en-US" altLang="zh-CN" sz="2000" dirty="0" smtClean="0">
                <a:solidFill>
                  <a:prstClr val="black"/>
                </a:solidFill>
                <a:latin typeface="楷体" panose="02010609060101010101" pitchFamily="49" charset="-122"/>
                <a:ea typeface="楷体" panose="02010609060101010101" pitchFamily="49" charset="-122"/>
              </a:rPr>
              <a:t>+</a:t>
            </a:r>
            <a:r>
              <a:rPr lang="zh-CN" altLang="en-US" sz="2000" dirty="0" smtClean="0">
                <a:solidFill>
                  <a:prstClr val="black"/>
                </a:solidFill>
                <a:latin typeface="楷体" panose="02010609060101010101" pitchFamily="49" charset="-122"/>
                <a:ea typeface="楷体" panose="02010609060101010101" pitchFamily="49" charset="-122"/>
              </a:rPr>
              <a:t>中考 江苏专版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2025/9/17</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99565"/>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第一部分　基础过关篇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95709"/>
            <a:ext cx="11523345" cy="106939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基础</a:t>
            </a:r>
            <a:r>
              <a:rPr lang="zh-CN" altLang="en-US"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训练  </a:t>
            </a:r>
            <a:r>
              <a:rPr lang="en-US" altLang="zh-CN" sz="4800" b="0" dirty="0" smtClean="0">
                <a:solidFill>
                  <a:srgbClr val="000000"/>
                </a:solidFill>
                <a:ea typeface="微软雅黑" panose="020B0503020204020204" pitchFamily="34" charset="-122"/>
                <a:cs typeface="Times New Roman" panose="02020603050405020304" pitchFamily="18" charset="0"/>
              </a:rPr>
              <a:t>6</a:t>
            </a:r>
            <a:endParaRPr lang="en-US" altLang="zh-CN" sz="4800" b="0" dirty="0" smtClean="0">
              <a:solidFill>
                <a:srgbClr val="000000"/>
              </a:solidFill>
              <a:ea typeface="微软雅黑" panose="020B0503020204020204" pitchFamily="34"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152338"/>
          </a:xfrm>
        </p:spPr>
        <p:txBody>
          <a:bodyPr/>
          <a:lstStyle/>
          <a:p>
            <a:pPr indent="609600" hangingPunct="0">
              <a:lnSpc>
                <a:spcPct val="120000"/>
              </a:lnSpc>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TV series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8</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June 2020, aiming to recreate Zhang’s strong will and devotion on screen</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series’ actors must have spent a lot of time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9</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before the shooting started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TV series not only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10</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Zhang as a great teacher with strong will to help her students, but also shows the hard living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11</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 these girls’ families in the mountains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also firmly catches the hearts of the audiences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观众</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the series has made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12</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describe the role model in detail</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Everyone who has watched it shared the same feeling that actress Song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Jia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managed to be as close as the role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13</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well-known in China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3"/>
          <p:cNvSpPr txBox="1">
            <a:spLocks/>
          </p:cNvSpPr>
          <p:nvPr/>
        </p:nvSpPr>
        <p:spPr bwMode="auto">
          <a:xfrm>
            <a:off x="360854" y="3861048"/>
            <a:ext cx="11485848" cy="535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20000"/>
              </a:lnSpc>
              <a:spcAft>
                <a:spcPts val="0"/>
              </a:spcAft>
              <a:tabLst>
                <a:tab pos="3509963" algn="l"/>
                <a:tab pos="6148388" algn="l"/>
                <a:tab pos="6400800" algn="l"/>
                <a:tab pos="7377113" algn="l"/>
                <a:tab pos="9248775" algn="l"/>
                <a:tab pos="9388475" algn="l"/>
              </a:tabLst>
            </a:pP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dirty="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plans	B</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planned	C</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was planning	D</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was planned</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918075" y="3845334"/>
            <a:ext cx="407484" cy="535531"/>
          </a:xfrm>
          <a:prstGeom prst="rect">
            <a:avLst/>
          </a:prstGeom>
        </p:spPr>
        <p:txBody>
          <a:bodyPr wrap="none">
            <a:spAutoFit/>
          </a:bodyPr>
          <a:lstStyle/>
          <a:p>
            <a:pPr>
              <a:lnSpc>
                <a:spcPct val="120000"/>
              </a:lnSpc>
            </a:pPr>
            <a:r>
              <a:rPr lang="en-US" altLang="zh-CN" sz="2400" dirty="0"/>
              <a:t>D</a:t>
            </a:r>
            <a:endParaRPr lang="zh-CN" altLang="en-US" dirty="0"/>
          </a:p>
        </p:txBody>
      </p:sp>
      <p:sp>
        <p:nvSpPr>
          <p:cNvPr id="6" name="内容占位符 8"/>
          <p:cNvSpPr txBox="1">
            <a:spLocks/>
          </p:cNvSpPr>
          <p:nvPr/>
        </p:nvSpPr>
        <p:spPr bwMode="auto">
          <a:xfrm>
            <a:off x="360854" y="4365104"/>
            <a:ext cx="11485848" cy="18651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lnSpc>
                <a:spcPct val="120000"/>
              </a:lnSpc>
            </a:pPr>
            <a:r>
              <a:rPr lang="en-US" altLang="zh-CN" b="1" dirty="0" smtClean="0">
                <a:solidFill>
                  <a:srgbClr val="FF0000"/>
                </a:solidFill>
                <a:latin typeface="Times New Roman" panose="02020603050405020304" pitchFamily="18" charset="0"/>
                <a:ea typeface="宋体" panose="02010600030101010101" pitchFamily="2" charset="-122"/>
              </a:rPr>
              <a:t>[</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Times New Roman" panose="02020603050405020304" pitchFamily="18" charset="0"/>
                <a:ea typeface="宋体" panose="02010600030101010101" pitchFamily="2" charset="-122"/>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考查动词形式辨析。句意：该剧于</a:t>
            </a:r>
            <a:r>
              <a:rPr lang="en-US" altLang="zh-CN" b="1" dirty="0" smtClean="0">
                <a:solidFill>
                  <a:srgbClr val="FF0000"/>
                </a:solidFill>
                <a:latin typeface="Times New Roman" panose="02020603050405020304" pitchFamily="18" charset="0"/>
                <a:ea typeface="宋体" panose="02010600030101010101" pitchFamily="2" charset="-122"/>
              </a:rPr>
              <a:t>2020</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b="1" dirty="0" smtClean="0">
                <a:solidFill>
                  <a:srgbClr val="FF0000"/>
                </a:solidFill>
                <a:latin typeface="Times New Roman" panose="02020603050405020304" pitchFamily="18" charset="0"/>
                <a:ea typeface="宋体" panose="02010600030101010101" pitchFamily="2" charset="-122"/>
              </a:rPr>
              <a:t>6</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月开拍</a:t>
            </a:r>
            <a:r>
              <a:rPr lang="en-US" altLang="zh-CN" b="1" dirty="0" smtClean="0">
                <a:solidFill>
                  <a:srgbClr val="FF0000"/>
                </a:solidFill>
                <a:latin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旨在重现张桂梅的坚强意志和奉献精神。</a:t>
            </a:r>
            <a:r>
              <a:rPr lang="en-US" altLang="zh-CN" b="1" dirty="0" smtClean="0">
                <a:solidFill>
                  <a:srgbClr val="FF0000"/>
                </a:solidFill>
                <a:latin typeface="Times New Roman" panose="02020603050405020304" pitchFamily="18" charset="0"/>
                <a:ea typeface="宋体" panose="02010600030101010101" pitchFamily="2" charset="-122"/>
              </a:rPr>
              <a:t>plans</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计划</a:t>
            </a:r>
            <a:r>
              <a:rPr lang="en-US" altLang="zh-CN" b="1" dirty="0" smtClean="0">
                <a:solidFill>
                  <a:srgbClr val="FF0000"/>
                </a:solidFill>
                <a:latin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动词的第三人称单数形式；</a:t>
            </a:r>
            <a:r>
              <a:rPr lang="en-US" altLang="zh-CN" b="1" dirty="0" smtClean="0">
                <a:solidFill>
                  <a:srgbClr val="FF0000"/>
                </a:solidFill>
                <a:latin typeface="Times New Roman" panose="02020603050405020304" pitchFamily="18" charset="0"/>
                <a:ea typeface="宋体" panose="02010600030101010101" pitchFamily="2" charset="-122"/>
              </a:rPr>
              <a:t>planned</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动词过去式；</a:t>
            </a:r>
            <a:r>
              <a:rPr lang="en-US" altLang="zh-CN" b="1" dirty="0" smtClean="0">
                <a:solidFill>
                  <a:srgbClr val="FF0000"/>
                </a:solidFill>
                <a:latin typeface="Times New Roman" panose="02020603050405020304" pitchFamily="18" charset="0"/>
                <a:ea typeface="宋体" panose="02010600030101010101" pitchFamily="2" charset="-122"/>
              </a:rPr>
              <a:t>was planning</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过去进行时；</a:t>
            </a:r>
            <a:r>
              <a:rPr lang="en-US" altLang="zh-CN" b="1" dirty="0" smtClean="0">
                <a:solidFill>
                  <a:srgbClr val="FF0000"/>
                </a:solidFill>
                <a:latin typeface="Times New Roman" panose="02020603050405020304" pitchFamily="18" charset="0"/>
                <a:ea typeface="宋体" panose="02010600030101010101" pitchFamily="2" charset="-122"/>
              </a:rPr>
              <a:t>was planned</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一般过去时的被动语态。主语</a:t>
            </a:r>
            <a:r>
              <a:rPr lang="en-US" altLang="zh-CN" b="1" dirty="0" smtClean="0">
                <a:solidFill>
                  <a:srgbClr val="FF0000"/>
                </a:solidFill>
                <a:latin typeface="Times New Roman" panose="02020603050405020304" pitchFamily="18" charset="0"/>
                <a:ea typeface="宋体" panose="02010600030101010101" pitchFamily="2" charset="-122"/>
              </a:rPr>
              <a:t>“The TV series”</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和谓语</a:t>
            </a:r>
            <a:r>
              <a:rPr lang="en-US" altLang="zh-CN" b="1" dirty="0" smtClean="0">
                <a:solidFill>
                  <a:srgbClr val="FF0000"/>
                </a:solidFill>
                <a:latin typeface="Times New Roman" panose="02020603050405020304" pitchFamily="18" charset="0"/>
                <a:ea typeface="宋体" panose="02010600030101010101" pitchFamily="2" charset="-122"/>
              </a:rPr>
              <a:t>“plan”</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之间是被动关系</a:t>
            </a:r>
            <a:r>
              <a:rPr lang="en-US" altLang="zh-CN" b="1" dirty="0" smtClean="0">
                <a:solidFill>
                  <a:srgbClr val="FF0000"/>
                </a:solidFill>
                <a:latin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用被动语态。故选</a:t>
            </a:r>
            <a:r>
              <a:rPr lang="en-US" altLang="zh-CN" b="1" dirty="0" smtClean="0">
                <a:solidFill>
                  <a:srgbClr val="FF0000"/>
                </a:solidFill>
                <a:latin typeface="Times New Roman" panose="02020603050405020304" pitchFamily="18" charset="0"/>
                <a:ea typeface="宋体" panose="02010600030101010101" pitchFamily="2" charset="-122"/>
              </a:rPr>
              <a:t>D</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Tree>
    <p:extLst>
      <p:ext uri="{BB962C8B-B14F-4D97-AF65-F5344CB8AC3E}">
        <p14:creationId xmlns:p14="http://schemas.microsoft.com/office/powerpoint/2010/main" val="18624853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194721"/>
          </a:xfrm>
        </p:spPr>
        <p:txBody>
          <a:bodyPr/>
          <a:lstStyle/>
          <a:p>
            <a:pPr indent="609600" hangingPunct="0">
              <a:lnSpc>
                <a:spcPct val="120000"/>
              </a:lnSpc>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TV series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8</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June 2020, aiming to recreate Zhang’s strong will and devotion on screen</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series’ actors must have spent a lot of time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9</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before the shooting started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TV series not only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10</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Zhang as a great teacher with strong will to help her students, but also shows the hard living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11</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 these girls’ families in the mountains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also firmly catches the hearts of the audiences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观众</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the series has made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12</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describe the role model in detail</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Everyone who has watched it shared the same feeling that actress Song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Jia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managed to be as close as the role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13</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well-known in China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3"/>
          <p:cNvSpPr txBox="1">
            <a:spLocks/>
          </p:cNvSpPr>
          <p:nvPr/>
        </p:nvSpPr>
        <p:spPr bwMode="auto">
          <a:xfrm>
            <a:off x="360854" y="3868054"/>
            <a:ext cx="11485848" cy="535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120000"/>
              </a:lnSpc>
              <a:spcAft>
                <a:spcPts val="0"/>
              </a:spcAft>
              <a:tabLst>
                <a:tab pos="4221163" algn="l"/>
                <a:tab pos="6861175" algn="l"/>
                <a:tab pos="7377113" algn="l"/>
                <a:tab pos="941387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enjoying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celebrating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researching	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explaining</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883242" y="3861048"/>
            <a:ext cx="407484" cy="535531"/>
          </a:xfrm>
          <a:prstGeom prst="rect">
            <a:avLst/>
          </a:prstGeom>
        </p:spPr>
        <p:txBody>
          <a:bodyPr wrap="none">
            <a:spAutoFit/>
          </a:bodyPr>
          <a:lstStyle/>
          <a:p>
            <a:pPr>
              <a:lnSpc>
                <a:spcPct val="120000"/>
              </a:lnSpc>
            </a:pPr>
            <a:r>
              <a:rPr lang="en-US" altLang="zh-CN" sz="2400" dirty="0"/>
              <a:t>C</a:t>
            </a:r>
            <a:endParaRPr lang="zh-CN" altLang="en-US" dirty="0"/>
          </a:p>
        </p:txBody>
      </p:sp>
      <p:sp>
        <p:nvSpPr>
          <p:cNvPr id="6" name="内容占位符 9"/>
          <p:cNvSpPr txBox="1">
            <a:spLocks/>
          </p:cNvSpPr>
          <p:nvPr/>
        </p:nvSpPr>
        <p:spPr bwMode="auto">
          <a:xfrm>
            <a:off x="360854" y="4372186"/>
            <a:ext cx="11485848" cy="18651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20000"/>
              </a:lnSpc>
              <a:spcAft>
                <a:spcPts val="0"/>
              </a:spcAft>
            </a:pP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考查动词辨析。句意：该剧的演员们在开拍前一定花了很多时间做研究。</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enjoy</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享受；</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celebrate</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庆祝；</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research</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研究；</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explain</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解释。根据</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 series’ actors must have spent a lot of time...”</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此处是指演员在开拍前对角色进行了研究。故选</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8745171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152338"/>
          </a:xfrm>
        </p:spPr>
        <p:txBody>
          <a:bodyPr/>
          <a:lstStyle/>
          <a:p>
            <a:pPr indent="609600" hangingPunct="0">
              <a:lnSpc>
                <a:spcPct val="120000"/>
              </a:lnSpc>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TV series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8</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June 2020, aiming to recreate Zhang’s strong will and devotion on screen</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series’ actors must have spent a lot of time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9</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before the shooting started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TV series not only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10</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Zhang as a great teacher with strong will to help her students, but also shows the hard living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11</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 these girls’ families in the mountains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also firmly catches the hearts of the audiences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观众</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the series has made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12</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describe the role model in detail</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Everyone who has watched it shared the same feeling that actress Song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Jia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managed to be as close as the role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13</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well-known in China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3"/>
          <p:cNvSpPr txBox="1">
            <a:spLocks/>
          </p:cNvSpPr>
          <p:nvPr/>
        </p:nvSpPr>
        <p:spPr bwMode="auto">
          <a:xfrm>
            <a:off x="360854" y="3861048"/>
            <a:ext cx="11485848" cy="535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120000"/>
              </a:lnSpc>
              <a:spcAft>
                <a:spcPts val="0"/>
              </a:spcAft>
              <a:tabLst>
                <a:tab pos="4221163" algn="l"/>
                <a:tab pos="7105650" algn="l"/>
                <a:tab pos="7377113" algn="l"/>
                <a:tab pos="961707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describes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experiences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matters	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treats</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891950" y="3829573"/>
            <a:ext cx="407484" cy="535531"/>
          </a:xfrm>
          <a:prstGeom prst="rect">
            <a:avLst/>
          </a:prstGeom>
        </p:spPr>
        <p:txBody>
          <a:bodyPr wrap="none">
            <a:spAutoFit/>
          </a:bodyPr>
          <a:lstStyle/>
          <a:p>
            <a:pPr>
              <a:lnSpc>
                <a:spcPct val="120000"/>
              </a:lnSpc>
            </a:pPr>
            <a:r>
              <a:rPr lang="en-US" altLang="zh-CN" sz="2400" dirty="0"/>
              <a:t>A</a:t>
            </a:r>
            <a:endParaRPr lang="zh-CN" altLang="en-US" dirty="0"/>
          </a:p>
        </p:txBody>
      </p:sp>
      <p:sp>
        <p:nvSpPr>
          <p:cNvPr id="6" name="内容占位符 10"/>
          <p:cNvSpPr txBox="1">
            <a:spLocks/>
          </p:cNvSpPr>
          <p:nvPr/>
        </p:nvSpPr>
        <p:spPr bwMode="auto">
          <a:xfrm>
            <a:off x="360854" y="4372186"/>
            <a:ext cx="11485848" cy="18651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20000"/>
              </a:lnSpc>
              <a:spcAft>
                <a:spcPts val="0"/>
              </a:spcAft>
            </a:pP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考查动词辨析。句意：这部剧不仅将张桂梅描绘成一位有着坚强意志去帮助学生的伟大教师</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还展示了这些家庭在山区的女孩艰苦的生活条件。</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describe</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描述；</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experience</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经历；</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matter</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重要；</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treat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对待。根据</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“Zhang as a great teacher with strong will...”</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此处是将她描述为一位有着坚强意志的老师。故选</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4506873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650936"/>
          </a:xfrm>
        </p:spPr>
        <p:txBody>
          <a:bodyPr/>
          <a:lstStyle/>
          <a:p>
            <a:pPr indent="609600" hangingPunct="0">
              <a:lnSpc>
                <a:spcPct val="140000"/>
              </a:lnSpc>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TV series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8</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June 2020, aiming to recreate Zhang’s strong will and devotion on screen</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series’ actors must have spent a lot of time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9</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before the shooting started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TV series not only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10</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Zhang as a great teacher with strong will to help her students, but also shows the hard living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11</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 these girls’ families in the mountains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also firmly catches the hearts of the audiences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观众</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the series has made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12</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describe the role model in detail</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Everyone who has watched it shared the same feeling that actress Song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Jia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managed to be as close as the role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13</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well-known in China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3"/>
          <p:cNvSpPr txBox="1">
            <a:spLocks/>
          </p:cNvSpPr>
          <p:nvPr/>
        </p:nvSpPr>
        <p:spPr bwMode="auto">
          <a:xfrm>
            <a:off x="360854" y="4365104"/>
            <a:ext cx="11485848" cy="5485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140000"/>
              </a:lnSpc>
              <a:spcAft>
                <a:spcPts val="0"/>
              </a:spcAft>
              <a:tabLst>
                <a:tab pos="3979863" algn="l"/>
                <a:tab pos="4221163" algn="l"/>
                <a:tab pos="7115175" algn="l"/>
                <a:tab pos="7377113" algn="l"/>
                <a:tab pos="961707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11</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cost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conditions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habits	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traditions</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910630" y="4338977"/>
            <a:ext cx="389850" cy="609398"/>
          </a:xfrm>
          <a:prstGeom prst="rect">
            <a:avLst/>
          </a:prstGeom>
        </p:spPr>
        <p:txBody>
          <a:bodyPr wrap="none">
            <a:spAutoFit/>
          </a:bodyPr>
          <a:lstStyle/>
          <a:p>
            <a:pPr>
              <a:lnSpc>
                <a:spcPct val="140000"/>
              </a:lnSpc>
            </a:pPr>
            <a:r>
              <a:rPr lang="en-US" altLang="zh-CN" sz="2400" dirty="0"/>
              <a:t>B</a:t>
            </a:r>
            <a:endParaRPr lang="zh-CN" altLang="en-US" dirty="0"/>
          </a:p>
        </p:txBody>
      </p:sp>
      <p:sp>
        <p:nvSpPr>
          <p:cNvPr id="6" name="内容占位符 11"/>
          <p:cNvSpPr txBox="1">
            <a:spLocks/>
          </p:cNvSpPr>
          <p:nvPr/>
        </p:nvSpPr>
        <p:spPr bwMode="auto">
          <a:xfrm>
            <a:off x="360854" y="4869160"/>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40000"/>
              </a:lnSpc>
              <a:spcAft>
                <a:spcPts val="0"/>
              </a:spcAft>
            </a:pP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考查名词辨析。句意同上题。</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cost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花费；</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condition</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条件；</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habit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习惯；</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tradition</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传统。根据</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“shows the hard living...”</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此处是指展示了这些家庭在山区的女孩艰苦的生活条件。故选</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0570905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650936"/>
          </a:xfrm>
        </p:spPr>
        <p:txBody>
          <a:bodyPr/>
          <a:lstStyle/>
          <a:p>
            <a:pPr indent="609600" hangingPunct="0">
              <a:lnSpc>
                <a:spcPct val="140000"/>
              </a:lnSpc>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TV series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8</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June 2020, aiming to recreate Zhang’s strong will and devotion on screen</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series’ actors must have spent a lot of time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9</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before the shooting started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TV series not only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10</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Zhang as a great teacher with strong will to help her students, but also shows the hard living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11</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 these girls’ families in the mountains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also firmly catches the hearts of the audiences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观众</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the series has made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12</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describe the role model in detail</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Everyone who has watched it shared the same feeling that actress Song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Jia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managed to be as close as the role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13</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well-known in China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3"/>
          <p:cNvSpPr txBox="1">
            <a:spLocks/>
          </p:cNvSpPr>
          <p:nvPr/>
        </p:nvSpPr>
        <p:spPr bwMode="auto">
          <a:xfrm>
            <a:off x="360854" y="4331770"/>
            <a:ext cx="11485848" cy="609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140000"/>
              </a:lnSpc>
              <a:spcAft>
                <a:spcPts val="0"/>
              </a:spcAft>
              <a:tabLst>
                <a:tab pos="4222115" algn="l"/>
                <a:tab pos="6862445" algn="l"/>
                <a:tab pos="7377430" algn="l"/>
                <a:tab pos="961771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12</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mistakes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efforts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progress	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use</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892058" y="4324764"/>
            <a:ext cx="389850" cy="609398"/>
          </a:xfrm>
          <a:prstGeom prst="rect">
            <a:avLst/>
          </a:prstGeom>
        </p:spPr>
        <p:txBody>
          <a:bodyPr wrap="none">
            <a:spAutoFit/>
          </a:bodyPr>
          <a:lstStyle/>
          <a:p>
            <a:pPr>
              <a:lnSpc>
                <a:spcPct val="140000"/>
              </a:lnSpc>
            </a:pPr>
            <a:r>
              <a:rPr lang="en-US" altLang="zh-CN" sz="2400" dirty="0"/>
              <a:t>B</a:t>
            </a:r>
            <a:endParaRPr lang="zh-CN" altLang="en-US" dirty="0"/>
          </a:p>
        </p:txBody>
      </p:sp>
      <p:sp>
        <p:nvSpPr>
          <p:cNvPr id="6" name="内容占位符 12"/>
          <p:cNvSpPr txBox="1">
            <a:spLocks/>
          </p:cNvSpPr>
          <p:nvPr/>
        </p:nvSpPr>
        <p:spPr bwMode="auto">
          <a:xfrm>
            <a:off x="360854" y="4869160"/>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40000"/>
              </a:lnSpc>
              <a:spcAft>
                <a:spcPts val="0"/>
              </a:spcAft>
            </a:pP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考查名词辨析。句意：而且该剧也尽力详细描述了这位榜样。</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mistake</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错误；</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effort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努力；</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progress</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进步；</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use</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用途。根据</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“...to describe the role model in detail”</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此处是指尽力详细描述了这位榜样。故选</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7954316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650936"/>
          </a:xfrm>
        </p:spPr>
        <p:txBody>
          <a:bodyPr/>
          <a:lstStyle/>
          <a:p>
            <a:pPr indent="609600" hangingPunct="0">
              <a:lnSpc>
                <a:spcPct val="140000"/>
              </a:lnSpc>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TV series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8</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June 2020, aiming to recreate Zhang’s strong will and devotion on screen</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series’ actors must have spent a lot of time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9</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before the shooting started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TV series not only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10</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Zhang as a great teacher with strong will to help her students, but also shows the hard living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11</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 these girls’ families in the mountains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also firmly catches the hearts of the audiences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观众</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the series has made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12</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describe the role model in detail</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Everyone who has watched it shared the same feeling that actress Song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Jia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managed to be as close as the role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13</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well-known in China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3"/>
          <p:cNvSpPr txBox="1">
            <a:spLocks/>
          </p:cNvSpPr>
          <p:nvPr/>
        </p:nvSpPr>
        <p:spPr bwMode="auto">
          <a:xfrm>
            <a:off x="360854" y="4403778"/>
            <a:ext cx="11485848" cy="609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140000"/>
              </a:lnSpc>
              <a:spcAft>
                <a:spcPts val="0"/>
              </a:spcAft>
              <a:tabLst>
                <a:tab pos="4222115" algn="l"/>
                <a:tab pos="6862445" algn="l"/>
                <a:tab pos="7377430" algn="l"/>
                <a:tab pos="961771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13</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who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whom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which	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883242" y="4370647"/>
            <a:ext cx="407484" cy="609398"/>
          </a:xfrm>
          <a:prstGeom prst="rect">
            <a:avLst/>
          </a:prstGeom>
        </p:spPr>
        <p:txBody>
          <a:bodyPr wrap="none">
            <a:spAutoFit/>
          </a:bodyPr>
          <a:lstStyle/>
          <a:p>
            <a:pPr>
              <a:lnSpc>
                <a:spcPct val="140000"/>
              </a:lnSpc>
            </a:pPr>
            <a:r>
              <a:rPr lang="en-US" altLang="zh-CN" sz="2400" dirty="0"/>
              <a:t>A</a:t>
            </a:r>
            <a:endParaRPr lang="zh-CN" altLang="en-US" dirty="0"/>
          </a:p>
        </p:txBody>
      </p:sp>
      <p:sp>
        <p:nvSpPr>
          <p:cNvPr id="6" name="内容占位符 13"/>
          <p:cNvSpPr txBox="1">
            <a:spLocks/>
          </p:cNvSpPr>
          <p:nvPr/>
        </p:nvSpPr>
        <p:spPr bwMode="auto">
          <a:xfrm>
            <a:off x="360854" y="4869160"/>
            <a:ext cx="11485848" cy="15826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40000"/>
              </a:lnSpc>
              <a:spcAft>
                <a:spcPts val="0"/>
              </a:spcAft>
            </a:pP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考查定语从句引导词辨析。句意：每个看过这部剧的人都有同样的感觉</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女演员宋佳设法和这个在中国很出名的角色一样接近。空处所在句是定语从句</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先行词是</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 role”,</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关系词在从句中作主语</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用</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who</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引导。故选</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9764902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indent="609600"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Everyone who has watched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Girls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will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14</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respect Zhang as she, like a mountain flower blooming on a cliff</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悬崖</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uses her life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15</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way forward for children in the mountains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4"/>
          <p:cNvSpPr txBox="1">
            <a:spLocks/>
          </p:cNvSpPr>
          <p:nvPr/>
        </p:nvSpPr>
        <p:spPr bwMode="auto">
          <a:xfrm>
            <a:off x="360854" y="2348696"/>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222115" algn="l"/>
                <a:tab pos="6862445" algn="l"/>
                <a:tab pos="7377430" algn="l"/>
                <a:tab pos="9617710"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14</a:t>
            </a:r>
            <a:r>
              <a:rPr lang="en-US" altLang="zh-CN"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encourage	B</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remind	C</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interview	D</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admire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909367" y="2449231"/>
            <a:ext cx="407484" cy="461665"/>
          </a:xfrm>
          <a:prstGeom prst="rect">
            <a:avLst/>
          </a:prstGeom>
        </p:spPr>
        <p:txBody>
          <a:bodyPr wrap="none">
            <a:spAutoFit/>
          </a:bodyPr>
          <a:lstStyle/>
          <a:p>
            <a:r>
              <a:rPr lang="en-US" altLang="zh-CN" sz="2400" dirty="0"/>
              <a:t>D</a:t>
            </a:r>
            <a:endParaRPr lang="zh-CN" altLang="en-US" dirty="0"/>
          </a:p>
        </p:txBody>
      </p:sp>
      <p:sp>
        <p:nvSpPr>
          <p:cNvPr id="6" name="内容占位符 14"/>
          <p:cNvSpPr txBox="1">
            <a:spLocks/>
          </p:cNvSpPr>
          <p:nvPr/>
        </p:nvSpPr>
        <p:spPr bwMode="auto">
          <a:xfrm>
            <a:off x="360854" y="2918951"/>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考查动词辨析。句意：看过《山花烂漫时》的每个人都会钦佩并尊敬张桂梅</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因为她就像在悬崖上绽放的山花</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用自己的生命为山区的孩子照亮前行的道路。</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encourage</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鼓励；</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remind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提醒；</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interview</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面试；</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admire</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钦佩。根据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“...and respect Zhang”</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此处是指钦佩和尊敬张老师。故选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0851039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indent="609600"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Everyone who has watched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Girls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will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14</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respect Zhang as she, like a mountain flower blooming on a cliff</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悬崖</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uses her life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15</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way forward for children in the mountains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4"/>
          <p:cNvSpPr txBox="1">
            <a:spLocks/>
          </p:cNvSpPr>
          <p:nvPr/>
        </p:nvSpPr>
        <p:spPr bwMode="auto">
          <a:xfrm>
            <a:off x="360854" y="2348696"/>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4222115" algn="l"/>
                <a:tab pos="6862445" algn="l"/>
                <a:tab pos="7377430" algn="l"/>
                <a:tab pos="961771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15</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light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light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lighting	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lights</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900767" y="2440522"/>
            <a:ext cx="389850" cy="461665"/>
          </a:xfrm>
          <a:prstGeom prst="rect">
            <a:avLst/>
          </a:prstGeom>
        </p:spPr>
        <p:txBody>
          <a:bodyPr wrap="none">
            <a:spAutoFit/>
          </a:bodyPr>
          <a:lstStyle/>
          <a:p>
            <a:r>
              <a:rPr lang="en-US" altLang="zh-CN" sz="2400" dirty="0"/>
              <a:t>B</a:t>
            </a:r>
            <a:endParaRPr lang="zh-CN" altLang="en-US" dirty="0"/>
          </a:p>
        </p:txBody>
      </p:sp>
      <p:sp>
        <p:nvSpPr>
          <p:cNvPr id="6" name="内容占位符 15"/>
          <p:cNvSpPr txBox="1">
            <a:spLocks/>
          </p:cNvSpPr>
          <p:nvPr/>
        </p:nvSpPr>
        <p:spPr bwMode="auto">
          <a:xfrm>
            <a:off x="334566" y="2896884"/>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考查固定用法。句意同上题。</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light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点亮</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动词原形；</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to light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动词不定式；</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lighting</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动名词；</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lights</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动词的第三人称单数形式。</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use sth to do sth</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使用某物做某事</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6726783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494637"/>
            <a:ext cx="11485848" cy="1130246"/>
          </a:xfrm>
        </p:spPr>
        <p:txBody>
          <a:bodyPr/>
          <a:lstStyle/>
          <a:p>
            <a:pPr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主要介绍了《山花烂漫时》这部电视剧以及张桂梅校长将自己奉献给教育事业的故事。</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60855" y="1105362"/>
            <a:ext cx="11485848" cy="1315526"/>
          </a:xfrm>
          <a:prstGeom prst="rect">
            <a:avLst/>
          </a:prstGeom>
        </p:spPr>
      </p:pic>
      <p:pic>
        <p:nvPicPr>
          <p:cNvPr id="4" name="语篇导航-DA.eps" descr="id:2147486413;FounderCES"/>
          <p:cNvPicPr/>
          <p:nvPr/>
        </p:nvPicPr>
        <p:blipFill>
          <a:blip r:embed="rId3"/>
          <a:stretch>
            <a:fillRect/>
          </a:stretch>
        </p:blipFill>
        <p:spPr>
          <a:xfrm>
            <a:off x="513928" y="2628563"/>
            <a:ext cx="1651000" cy="403225"/>
          </a:xfrm>
          <a:prstGeom prst="rect">
            <a:avLst/>
          </a:prstGeom>
        </p:spPr>
      </p:pic>
    </p:spTree>
    <p:extLst>
      <p:ext uri="{BB962C8B-B14F-4D97-AF65-F5344CB8AC3E}">
        <p14:creationId xmlns:p14="http://schemas.microsoft.com/office/powerpoint/2010/main" val="21611251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152338"/>
          </a:xfrm>
        </p:spPr>
        <p:txBody>
          <a:bodyPr/>
          <a:lstStyle/>
          <a:p>
            <a:pPr hangingPunct="0">
              <a:lnSpc>
                <a:spcPct val="120000"/>
              </a:lnSpc>
              <a:spcAft>
                <a:spcPts val="0"/>
              </a:spcAft>
              <a:tabLst>
                <a:tab pos="4222115" algn="l"/>
                <a:tab pos="6862445" algn="l"/>
                <a:tab pos="7377430" algn="l"/>
                <a:tab pos="961771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Zhang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Guimei</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a legend in China’s education</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For years, Zhang, the 68-year-old headmaster of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Huaping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High School for Girls in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Huaping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county of Lijiang, Southwest China’s Yunnan Province, has been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free education for girls from poor mountain areas, helping them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2</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their lives through the National College Entrance Examination, known as </a:t>
            </a:r>
            <a:r>
              <a:rPr lang="en-US" altLang="zh-CN"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gaokao</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Chinese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Each year, she accompanied her students to take the exam, a touching scene that moved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people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Thanks to Zhang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Guimei</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many girls from poor families have a chance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better education</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3823692"/>
            <a:ext cx="11485848" cy="535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20000"/>
              </a:lnSpc>
              <a:spcAft>
                <a:spcPts val="0"/>
              </a:spcAft>
              <a:tabLst>
                <a:tab pos="4222115" algn="l"/>
                <a:tab pos="6862445" algn="l"/>
                <a:tab pos="7377430" algn="l"/>
                <a:tab pos="9617710"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offering	B</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giving	C</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showing	D</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providing</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874533" y="3815167"/>
            <a:ext cx="407484" cy="535531"/>
          </a:xfrm>
          <a:prstGeom prst="rect">
            <a:avLst/>
          </a:prstGeom>
        </p:spPr>
        <p:txBody>
          <a:bodyPr wrap="none">
            <a:spAutoFit/>
          </a:bodyPr>
          <a:lstStyle/>
          <a:p>
            <a:pPr>
              <a:lnSpc>
                <a:spcPct val="120000"/>
              </a:lnSpc>
            </a:pPr>
            <a:r>
              <a:rPr lang="en-US" altLang="zh-CN" sz="2400" dirty="0"/>
              <a:t>D</a:t>
            </a:r>
            <a:endParaRPr lang="zh-CN" altLang="en-US" dirty="0"/>
          </a:p>
        </p:txBody>
      </p:sp>
      <p:sp>
        <p:nvSpPr>
          <p:cNvPr id="6" name="内容占位符 1"/>
          <p:cNvSpPr txBox="1">
            <a:spLocks/>
          </p:cNvSpPr>
          <p:nvPr/>
        </p:nvSpPr>
        <p:spPr bwMode="auto">
          <a:xfrm>
            <a:off x="360854" y="4289028"/>
            <a:ext cx="11485848"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0">
              <a:lnSpc>
                <a:spcPct val="120000"/>
              </a:lnSpc>
              <a:spcAft>
                <a:spcPts val="0"/>
              </a:spcAft>
            </a:pP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考查动词辨析。句意：</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68</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岁的张桂梅</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云南省西南部丽江华坪女子高级中学的校长</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多年来一直为贫困山区的女孩提供免费教育</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帮助她们通过高考改变自己的人生。</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offer</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提供；</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give</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给；</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show</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展示；</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provide</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提供。根据</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“free education for girls”</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此处是指为女孩提供免费教育</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provide </a:t>
            </a:r>
            <a:r>
              <a:rPr lang="en-US" altLang="zh-CN" b="1" dirty="0" err="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for </a:t>
            </a:r>
            <a:r>
              <a:rPr lang="en-US" altLang="zh-CN" b="1" dirty="0" err="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sb</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为某人提供某物</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a:t>
            </a:r>
            <a:endPar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20000"/>
              </a:lnSpc>
              <a:spcAft>
                <a:spcPts val="0"/>
              </a:spcAft>
            </a:pP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2687439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650936"/>
          </a:xfrm>
        </p:spPr>
        <p:txBody>
          <a:bodyPr/>
          <a:lstStyle/>
          <a:p>
            <a:pPr hangingPunct="0">
              <a:lnSpc>
                <a:spcPct val="140000"/>
              </a:lnSpc>
              <a:spcAft>
                <a:spcPts val="0"/>
              </a:spcAft>
              <a:tabLst>
                <a:tab pos="4222115" algn="l"/>
                <a:tab pos="6862445" algn="l"/>
                <a:tab pos="7377430" algn="l"/>
                <a:tab pos="961771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Zhang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Guimei</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a legend in China’s education</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For years, Zhang, the 68-year-old headmaster of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Huaping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High School for Girls in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Huaping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county of Lijiang, Southwest China’s Yunnan Province, has been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free education for girls from poor mountain areas, helping them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2</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their lives through the National College Entrance Examination, known as </a:t>
            </a:r>
            <a:r>
              <a:rPr lang="en-US" altLang="zh-CN"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gaokao</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Chinese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Each year, she accompanied her students to take the exam, a touching scene that moved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people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Thanks to Zhang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Guimei</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many girls from poor families have a chance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better education</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4320612"/>
            <a:ext cx="11485848" cy="5485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140000"/>
              </a:lnSpc>
              <a:spcAft>
                <a:spcPts val="0"/>
              </a:spcAft>
              <a:tabLst>
                <a:tab pos="4222115" algn="l"/>
                <a:tab pos="6862445" algn="l"/>
                <a:tab pos="7377430" algn="l"/>
                <a:tab pos="961771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achieve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remain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change	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stop</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891950" y="4307421"/>
            <a:ext cx="407484" cy="552267"/>
          </a:xfrm>
          <a:prstGeom prst="rect">
            <a:avLst/>
          </a:prstGeom>
        </p:spPr>
        <p:txBody>
          <a:bodyPr wrap="none">
            <a:spAutoFit/>
          </a:bodyPr>
          <a:lstStyle/>
          <a:p>
            <a:pPr>
              <a:lnSpc>
                <a:spcPct val="140000"/>
              </a:lnSpc>
            </a:pPr>
            <a:r>
              <a:rPr lang="en-US" altLang="zh-CN" sz="2400" dirty="0"/>
              <a:t>C</a:t>
            </a:r>
            <a:endParaRPr lang="zh-CN" altLang="en-US" dirty="0"/>
          </a:p>
        </p:txBody>
      </p:sp>
      <p:sp>
        <p:nvSpPr>
          <p:cNvPr id="6" name="内容占位符 2"/>
          <p:cNvSpPr txBox="1">
            <a:spLocks/>
          </p:cNvSpPr>
          <p:nvPr/>
        </p:nvSpPr>
        <p:spPr bwMode="auto">
          <a:xfrm>
            <a:off x="360854" y="4841100"/>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40000"/>
              </a:lnSpc>
              <a:spcAft>
                <a:spcPts val="0"/>
              </a:spcAft>
            </a:pP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考查动词辨析。句意同上题。</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achieve</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实现；</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remain</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保持；</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change</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改变；</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stop</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停止。根据</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“...their lives through the National College Entrance Examination”</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此处是指通过高考改变人生。故选</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3164491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650936"/>
          </a:xfrm>
        </p:spPr>
        <p:txBody>
          <a:bodyPr/>
          <a:lstStyle/>
          <a:p>
            <a:pPr hangingPunct="0">
              <a:lnSpc>
                <a:spcPct val="140000"/>
              </a:lnSpc>
              <a:spcAft>
                <a:spcPts val="0"/>
              </a:spcAft>
              <a:tabLst>
                <a:tab pos="4222115" algn="l"/>
                <a:tab pos="6862445" algn="l"/>
                <a:tab pos="7377430" algn="l"/>
                <a:tab pos="961771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Zhang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Guimei</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a legend in China’s education</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For years, Zhang, the 68-year-old headmaster of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Huaping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High School for Girls in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Huaping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county of Lijiang, Southwest China’s Yunnan Province, has been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free education for girls from poor mountain areas, helping them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2</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their lives through the National College Entrance Examination, known as </a:t>
            </a:r>
            <a:r>
              <a:rPr lang="en-US" altLang="zh-CN"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gaokao</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Chinese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Each year, she accompanied her students to take the exam, a touching scene that moved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people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Thanks to Zhang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Guimei</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many girls from poor families have a chance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better education</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4331770"/>
            <a:ext cx="11485848" cy="609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140000"/>
              </a:lnSpc>
              <a:spcAft>
                <a:spcPts val="0"/>
              </a:spcAft>
              <a:tabLst>
                <a:tab pos="4221163" algn="l"/>
                <a:tab pos="6861175" algn="l"/>
                <a:tab pos="7377113" algn="l"/>
                <a:tab pos="9186863"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countless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homeless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careless	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meaningless</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874533" y="4324948"/>
            <a:ext cx="407484" cy="609398"/>
          </a:xfrm>
          <a:prstGeom prst="rect">
            <a:avLst/>
          </a:prstGeom>
        </p:spPr>
        <p:txBody>
          <a:bodyPr wrap="none">
            <a:spAutoFit/>
          </a:bodyPr>
          <a:lstStyle/>
          <a:p>
            <a:pPr>
              <a:lnSpc>
                <a:spcPct val="140000"/>
              </a:lnSpc>
            </a:pPr>
            <a:r>
              <a:rPr lang="en-US" altLang="zh-CN" sz="2400" dirty="0"/>
              <a:t>A</a:t>
            </a:r>
            <a:endParaRPr lang="zh-CN" altLang="en-US" dirty="0"/>
          </a:p>
        </p:txBody>
      </p:sp>
      <p:sp>
        <p:nvSpPr>
          <p:cNvPr id="6" name="内容占位符 3"/>
          <p:cNvSpPr txBox="1">
            <a:spLocks/>
          </p:cNvSpPr>
          <p:nvPr/>
        </p:nvSpPr>
        <p:spPr bwMode="auto">
          <a:xfrm>
            <a:off x="360854" y="4913108"/>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40000"/>
              </a:lnSpc>
              <a:spcAft>
                <a:spcPts val="0"/>
              </a:spcAft>
            </a:pP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考查形容词辨析。句意：每年</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她都陪伴学生们参加考试</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这一感人场景感动了无数人。</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countless</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无数的；</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homeless</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无家可归的；</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careless</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粗心的；</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meaningless</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无意义的。根据</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“moved...people”</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此处是指感动了无数的人。故选</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7371430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711785"/>
          </a:xfrm>
        </p:spPr>
        <p:txBody>
          <a:bodyPr/>
          <a:lstStyle/>
          <a:p>
            <a:pPr hangingPunct="0">
              <a:lnSpc>
                <a:spcPct val="140000"/>
              </a:lnSpc>
              <a:spcAft>
                <a:spcPts val="0"/>
              </a:spcAft>
              <a:tabLst>
                <a:tab pos="4222115" algn="l"/>
                <a:tab pos="6862445" algn="l"/>
                <a:tab pos="7377430" algn="l"/>
                <a:tab pos="961771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Zhang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Guimei</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a legend in China’s education</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For years, Zhang, the 68-year-old headmaster of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Huaping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High School for Girls in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Huaping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county of Lijiang, Southwest China’s Yunnan Province, has been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free education for girls from poor mountain areas, helping them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2</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their lives through the National College Entrance Examination, known as </a:t>
            </a:r>
            <a:r>
              <a:rPr lang="en-US" altLang="zh-CN"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gaokao</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Chinese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Each year, she accompanied her students to take the exam, a touching scene that moved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people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Thanks to Zhang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Guimei</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many girls from poor families have a chance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better education</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4326044"/>
            <a:ext cx="11485848" cy="609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140000"/>
              </a:lnSpc>
              <a:spcAft>
                <a:spcPts val="0"/>
              </a:spcAft>
              <a:tabLst>
                <a:tab pos="4222115" algn="l"/>
                <a:tab pos="6862445" algn="l"/>
                <a:tab pos="7377430" algn="l"/>
                <a:tab pos="961771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receive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receiving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receive	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received</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883242" y="4301805"/>
            <a:ext cx="407484" cy="609398"/>
          </a:xfrm>
          <a:prstGeom prst="rect">
            <a:avLst/>
          </a:prstGeom>
        </p:spPr>
        <p:txBody>
          <a:bodyPr wrap="none">
            <a:spAutoFit/>
          </a:bodyPr>
          <a:lstStyle/>
          <a:p>
            <a:pPr>
              <a:lnSpc>
                <a:spcPct val="140000"/>
              </a:lnSpc>
            </a:pPr>
            <a:r>
              <a:rPr lang="en-US" altLang="zh-CN" sz="2400" dirty="0"/>
              <a:t>C</a:t>
            </a:r>
            <a:endParaRPr lang="zh-CN" altLang="en-US" dirty="0"/>
          </a:p>
        </p:txBody>
      </p:sp>
      <p:sp>
        <p:nvSpPr>
          <p:cNvPr id="6" name="内容占位符 4"/>
          <p:cNvSpPr txBox="1">
            <a:spLocks/>
          </p:cNvSpPr>
          <p:nvPr/>
        </p:nvSpPr>
        <p:spPr bwMode="auto">
          <a:xfrm>
            <a:off x="360854" y="4869160"/>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40000"/>
              </a:lnSpc>
              <a:spcAft>
                <a:spcPts val="0"/>
              </a:spcAft>
            </a:pP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考查固定用法。句意：多亏了张桂梅</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许多来自贫困家庭的女孩才有机会接受更好的教育。</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receive</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接收</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动词原形；</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receiving</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动名词；</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to receive</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动词不定式；</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received</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动词过去式。</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have a chance to do </a:t>
            </a:r>
            <a:r>
              <a:rPr lang="en-US" altLang="zh-CN" b="1" dirty="0" err="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sth</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有做某事的机会</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730631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indent="609600" hangingPunct="0">
              <a:spcAft>
                <a:spcPts val="0"/>
              </a:spcAft>
              <a:tabLst>
                <a:tab pos="4222115" algn="l"/>
                <a:tab pos="6862445" algn="l"/>
                <a:tab pos="7377430" algn="l"/>
                <a:tab pos="9617710" algn="l"/>
              </a:tabLst>
            </a:pP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Girls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a 23-episode TV series based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Zhang’s real-life stories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With Song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Jia’s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6</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performance of Zhang, the drama has gained 9</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points out of 10 on the popular review platform </a:t>
            </a:r>
            <a:r>
              <a:rPr lang="en-US" altLang="zh-CN"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Douban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which was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7</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 all Chinese dramas on the platform in 2024</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2"/>
          <p:cNvSpPr txBox="1">
            <a:spLocks/>
          </p:cNvSpPr>
          <p:nvPr/>
        </p:nvSpPr>
        <p:spPr bwMode="auto">
          <a:xfrm>
            <a:off x="360854" y="2996768"/>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222115" algn="l"/>
                <a:tab pos="6862445" algn="l"/>
                <a:tab pos="7377430" algn="l"/>
                <a:tab pos="9617710"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on	B</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C</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from	D</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883241" y="3067539"/>
            <a:ext cx="407484" cy="461665"/>
          </a:xfrm>
          <a:prstGeom prst="rect">
            <a:avLst/>
          </a:prstGeom>
        </p:spPr>
        <p:txBody>
          <a:bodyPr wrap="none">
            <a:spAutoFit/>
          </a:bodyPr>
          <a:lstStyle/>
          <a:p>
            <a:r>
              <a:rPr lang="en-US" altLang="zh-CN" sz="2400" dirty="0"/>
              <a:t>A</a:t>
            </a:r>
            <a:endParaRPr lang="zh-CN" altLang="en-US" dirty="0"/>
          </a:p>
        </p:txBody>
      </p:sp>
      <p:sp>
        <p:nvSpPr>
          <p:cNvPr id="6" name="内容占位符 5"/>
          <p:cNvSpPr txBox="1">
            <a:spLocks/>
          </p:cNvSpPr>
          <p:nvPr/>
        </p:nvSpPr>
        <p:spPr bwMode="auto">
          <a:xfrm>
            <a:off x="360854" y="3501008"/>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考查介词辨析。句意：《山花烂漫时》是一部根据张桂梅真实故事改编的</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23</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集电视剧。</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on</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上面；</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in</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里面；</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from</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来自</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be based on</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基于</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是固定搭配。故选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7713746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indent="609600" hangingPunct="0">
              <a:spcAft>
                <a:spcPts val="0"/>
              </a:spcAft>
              <a:tabLst>
                <a:tab pos="4222115" algn="l"/>
                <a:tab pos="6862445" algn="l"/>
                <a:tab pos="7377430" algn="l"/>
                <a:tab pos="9617710" algn="l"/>
              </a:tabLst>
            </a:pP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Girls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a 23-episode TV series based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Zhang’s real-life stories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With Song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Jia’s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6</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performance of Zhang, the drama has gained 9</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points out of 10 on the popular review platform </a:t>
            </a:r>
            <a:r>
              <a:rPr lang="en-US" altLang="zh-CN"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Douban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which was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7</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 all Chinese dramas on the platform in 2024</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2"/>
          <p:cNvSpPr txBox="1">
            <a:spLocks/>
          </p:cNvSpPr>
          <p:nvPr/>
        </p:nvSpPr>
        <p:spPr bwMode="auto">
          <a:xfrm>
            <a:off x="360854" y="2996768"/>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4222115" algn="l"/>
                <a:tab pos="6862445" algn="l"/>
                <a:tab pos="7377430" algn="l"/>
                <a:tab pos="961771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excellent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convenient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possible	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central</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883241" y="3076248"/>
            <a:ext cx="407484" cy="461665"/>
          </a:xfrm>
          <a:prstGeom prst="rect">
            <a:avLst/>
          </a:prstGeom>
        </p:spPr>
        <p:txBody>
          <a:bodyPr wrap="none">
            <a:spAutoFit/>
          </a:bodyPr>
          <a:lstStyle/>
          <a:p>
            <a:r>
              <a:rPr lang="en-US" altLang="zh-CN" sz="2400" dirty="0"/>
              <a:t>A</a:t>
            </a:r>
            <a:endParaRPr lang="zh-CN" altLang="en-US" dirty="0"/>
          </a:p>
        </p:txBody>
      </p:sp>
      <p:sp>
        <p:nvSpPr>
          <p:cNvPr id="6" name="内容占位符 6"/>
          <p:cNvSpPr txBox="1">
            <a:spLocks/>
          </p:cNvSpPr>
          <p:nvPr/>
        </p:nvSpPr>
        <p:spPr bwMode="auto">
          <a:xfrm>
            <a:off x="360854" y="3551917"/>
            <a:ext cx="11485848" cy="2792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考查形容词辨析。句意：凭借宋佳对张桂梅的精彩演绎</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这部剧在热门评论平台豆瓣上获得了</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9.1</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分（</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满分</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这是</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年所有中国电视剧中最高的评分。</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excellent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优秀的；</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convenient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方便的；</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possible</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可能的；</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central</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中心的。根据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“...performance of Zhang, the drama has gained 9.1 points out of 10”</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演员的精彩演绎使《山花烂漫时》获得很高的评价。故选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8842716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indent="609600" hangingPunct="0">
              <a:spcAft>
                <a:spcPts val="0"/>
              </a:spcAft>
              <a:tabLst>
                <a:tab pos="4222115" algn="l"/>
                <a:tab pos="6862445" algn="l"/>
                <a:tab pos="7377430" algn="l"/>
                <a:tab pos="9617710" algn="l"/>
              </a:tabLst>
            </a:pP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Girls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a 23-episode TV series based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Zhang’s real-life stories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With Song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Jia’s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6</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performance of Zhang, the drama has gained 9</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points out of 10 on the popular review platform </a:t>
            </a:r>
            <a:r>
              <a:rPr lang="en-US" altLang="zh-CN"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Douban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which was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7</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 all Chinese dramas on the platform in 2024</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2"/>
          <p:cNvSpPr txBox="1">
            <a:spLocks/>
          </p:cNvSpPr>
          <p:nvPr/>
        </p:nvSpPr>
        <p:spPr bwMode="auto">
          <a:xfrm>
            <a:off x="360854" y="2996768"/>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4221163" algn="l"/>
                <a:tab pos="6861175" algn="l"/>
                <a:tab pos="7377113" algn="l"/>
                <a:tab pos="938847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high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higher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highest	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highest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891950" y="3084956"/>
            <a:ext cx="407484" cy="461665"/>
          </a:xfrm>
          <a:prstGeom prst="rect">
            <a:avLst/>
          </a:prstGeom>
        </p:spPr>
        <p:txBody>
          <a:bodyPr wrap="square">
            <a:spAutoFit/>
          </a:bodyPr>
          <a:lstStyle/>
          <a:p>
            <a:r>
              <a:rPr lang="en-US" altLang="zh-CN" sz="2400" dirty="0"/>
              <a:t>D</a:t>
            </a:r>
            <a:endParaRPr lang="zh-CN" altLang="en-US" dirty="0"/>
          </a:p>
        </p:txBody>
      </p:sp>
      <p:sp>
        <p:nvSpPr>
          <p:cNvPr id="6" name="内容占位符 7"/>
          <p:cNvSpPr txBox="1">
            <a:spLocks/>
          </p:cNvSpPr>
          <p:nvPr/>
        </p:nvSpPr>
        <p:spPr bwMode="auto">
          <a:xfrm>
            <a:off x="334566" y="3567023"/>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考查形容词形式辨析。句意同上题。</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high</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高的</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原级；</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higher</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更高的</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比较级；</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highest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最高的</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最高级；</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 highest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最高的</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定冠词加最高级。根据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“...of all Chinese dramas on the platform in 2024”</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《山花烂漫时》是</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年所有中国电视剧中评分最高的</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最高级前要加定冠词</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4382844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471</TotalTime>
  <Words>1191</Words>
  <Application>Microsoft Office PowerPoint</Application>
  <PresentationFormat>自定义</PresentationFormat>
  <Paragraphs>64</Paragraphs>
  <Slides>17</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17</vt:i4>
      </vt:variant>
    </vt:vector>
  </HeadingPairs>
  <TitlesOfParts>
    <vt:vector size="25" baseType="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Windows User</cp:lastModifiedBy>
  <cp:revision>446</cp:revision>
  <dcterms:created xsi:type="dcterms:W3CDTF">2020-11-06T05:24:00Z</dcterms:created>
  <dcterms:modified xsi:type="dcterms:W3CDTF">2025-09-17T02:32:48Z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